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695" r:id="rId2"/>
    <p:sldId id="696" r:id="rId3"/>
    <p:sldId id="697" r:id="rId4"/>
    <p:sldId id="698" r:id="rId5"/>
    <p:sldId id="699" r:id="rId6"/>
    <p:sldId id="700" r:id="rId7"/>
    <p:sldId id="701" r:id="rId8"/>
    <p:sldId id="702" r:id="rId9"/>
    <p:sldId id="703" r:id="rId10"/>
    <p:sldId id="704" r:id="rId11"/>
    <p:sldId id="705" r:id="rId12"/>
    <p:sldId id="706" r:id="rId13"/>
    <p:sldId id="70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FC32A794-A55A-4D2C-BCDB-331337F589EF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82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548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2556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See Pub 555 Community Property Page 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3594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900DA07D-8E27-465C-819D-C60CEA9BA2B6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13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A7A107DA-C531-4A3F-8353-D9D219FD55CF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7CF478EE-61E8-4F90-BF9D-3E88E3C0E07F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9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A7A107DA-C531-4A3F-8353-D9D219FD55CF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B659991E-DD40-4FB6-86A5-2D06C5B306BC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24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A7A107DA-C531-4A3F-8353-D9D219FD55CF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DEE5D952-8EFD-42CF-9CBB-D613F240DCE3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97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alt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39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325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911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A7A107DA-C531-4A3F-8353-D9D219FD55CF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884613" y="0"/>
            <a:ext cx="2971800" cy="458788"/>
          </a:xfrm>
        </p:spPr>
        <p:txBody>
          <a:bodyPr/>
          <a:lstStyle/>
          <a:p>
            <a:fld id="{336C890D-4E92-48D2-9182-AC3640344F41}" type="datetime1">
              <a:rPr lang="en-US" smtClean="0"/>
              <a:t>11/27/2019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27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32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– Tabs D and E</a:t>
            </a:r>
          </a:p>
          <a:p>
            <a:r>
              <a:rPr lang="en-US" altLang="en-US" dirty="0"/>
              <a:t>Pub 4491 – Lesson 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Alimony Income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FD031-F6D0-4752-AD91-A77EC9123A4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12B9BB-03F0-42EE-A5F2-78758BD28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42147-4F11-46D1-AD59-BADE5D32F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54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Alimony is compensation for IRA purposes</a:t>
            </a:r>
          </a:p>
          <a:p>
            <a:pPr lvl="1"/>
            <a:r>
              <a:rPr lang="en-US" altLang="en-US" dirty="0"/>
              <a:t>Review if eligible for retirement saving credit </a:t>
            </a:r>
          </a:p>
          <a:p>
            <a:pPr lvl="2"/>
            <a:r>
              <a:rPr lang="en-US" altLang="en-US" dirty="0"/>
              <a:t>IRA – covered in Adjustments lesson</a:t>
            </a:r>
          </a:p>
          <a:p>
            <a:pPr lvl="2"/>
            <a:r>
              <a:rPr lang="en-US" altLang="en-US" dirty="0"/>
              <a:t>Retirement saving credit – covered in Miscellaneous Credits lesson</a:t>
            </a:r>
          </a:p>
          <a:p>
            <a:pPr lvl="1"/>
            <a:r>
              <a:rPr lang="en-US" altLang="en-US" dirty="0"/>
              <a:t>Reducing AGI may improve Premium Tax Credit position if purchased Marketplace health policy</a:t>
            </a:r>
          </a:p>
          <a:p>
            <a:pPr lvl="1"/>
            <a:endParaRPr lang="en-US" alt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Quality Review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40244-232E-4B6B-A672-3BC4932EE64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18839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5D60267-F055-4E28-BAF1-C2C287B8094F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Options if alimony received causes balance due</a:t>
            </a:r>
          </a:p>
          <a:p>
            <a:pPr lvl="1"/>
            <a:r>
              <a:rPr lang="en-US" altLang="en-US" dirty="0"/>
              <a:t>Increase withholding</a:t>
            </a:r>
          </a:p>
          <a:p>
            <a:pPr lvl="1"/>
            <a:r>
              <a:rPr lang="en-US" altLang="en-US" dirty="0"/>
              <a:t>Estimated tax payments for next year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Taxpayer Summary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D315D-9B8C-458C-B21C-E9ACA3F748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6513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922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255746" indent="-255746"/>
            <a:r>
              <a:rPr lang="en-US" altLang="en-US" dirty="0"/>
              <a:t>Special rule for alimony received in community property state from community income before divorce finalized</a:t>
            </a:r>
            <a:endParaRPr lang="en-US" dirty="0"/>
          </a:p>
          <a:p>
            <a:pPr lvl="1" indent="-253365"/>
            <a:r>
              <a:rPr lang="en-US" altLang="en-US" dirty="0">
                <a:cs typeface="Calibri"/>
              </a:rPr>
              <a:t>Verify return is in scope</a:t>
            </a:r>
          </a:p>
          <a:p>
            <a:pPr lvl="1" indent="-253365"/>
            <a:r>
              <a:rPr lang="en-US" altLang="en-US" dirty="0">
                <a:cs typeface="Calibri"/>
              </a:rPr>
              <a:t>See Pub 555 </a:t>
            </a:r>
          </a:p>
          <a:p>
            <a:pPr lvl="1"/>
            <a:endParaRPr lang="en-US" altLang="en-US" dirty="0">
              <a:cs typeface="Calibri"/>
            </a:endParaRPr>
          </a:p>
          <a:p>
            <a:pPr lvl="1" indent="-253365"/>
            <a:endParaRPr lang="en-US" alt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altLang="en-US" dirty="0">
              <a:cs typeface="Calibri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Alimony –  Comprehensive Topic</a:t>
            </a:r>
            <a:br>
              <a:rPr lang="en-US" altLang="en-US" dirty="0"/>
            </a:br>
            <a:r>
              <a:rPr lang="en-US" altLang="en-US" dirty="0"/>
              <a:t>Community Property State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4EDDD8-C529-4072-9C4F-33614316B913}"/>
              </a:ext>
            </a:extLst>
          </p:cNvPr>
          <p:cNvSpPr/>
          <p:nvPr/>
        </p:nvSpPr>
        <p:spPr>
          <a:xfrm>
            <a:off x="5829301" y="1607278"/>
            <a:ext cx="2743200" cy="6001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>
                <a:cs typeface="Calibri"/>
              </a:rPr>
              <a:t>Pub 555 Community Property</a:t>
            </a:r>
            <a:endParaRPr lang="en-US" sz="1650" b="1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87C3F-30E2-45C4-9419-69321025E79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730694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6ip5jGL4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828800"/>
            <a:ext cx="3714750" cy="37147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331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30361" indent="0">
              <a:buNone/>
            </a:pPr>
            <a:endParaRPr lang="en-US" altLang="en-US" sz="2700" dirty="0"/>
          </a:p>
          <a:p>
            <a:pPr marL="30361" indent="0">
              <a:buNone/>
            </a:pPr>
            <a:r>
              <a:rPr lang="en-US" altLang="en-US" b="1" dirty="0"/>
              <a:t>	  Comments?</a:t>
            </a:r>
          </a:p>
          <a:p>
            <a:pPr marL="30361" indent="0">
              <a:buNone/>
            </a:pPr>
            <a:r>
              <a:rPr lang="en-US" altLang="en-US" sz="2100" b="1" dirty="0"/>
              <a:t>											Questions?</a:t>
            </a:r>
            <a:endParaRPr lang="en-US" altLang="en-US" sz="2100" dirty="0"/>
          </a:p>
          <a:p>
            <a:pPr marL="30361" indent="0">
              <a:buNone/>
            </a:pPr>
            <a:r>
              <a:rPr lang="en-US" altLang="en-US" sz="2100" dirty="0"/>
              <a:t>		</a:t>
            </a:r>
            <a:r>
              <a:rPr lang="en-US" altLang="en-US" sz="2100" b="1" dirty="0"/>
              <a:t>	</a:t>
            </a: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Alimony Received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7FFF1-7C63-4422-8FA7-1D9417F0D62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65130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2019 alimony rules</a:t>
            </a:r>
          </a:p>
          <a:p>
            <a:r>
              <a:rPr lang="en-US" dirty="0"/>
              <a:t>Pre-2019 grandfathered alimony rules</a:t>
            </a:r>
          </a:p>
          <a:p>
            <a:r>
              <a:rPr lang="en-US" dirty="0"/>
              <a:t>Alimony received</a:t>
            </a:r>
          </a:p>
          <a:p>
            <a:r>
              <a:rPr lang="en-US" dirty="0"/>
              <a:t>Alimony paid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9C11C3-1C40-478B-8EC4-56145B23964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28472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CD30F6-5DD3-4597-8BE6-27DF019FF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61623-DB8C-47AD-97B0-40170DB6832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250925"/>
          </a:xfrm>
        </p:spPr>
        <p:txBody>
          <a:bodyPr>
            <a:normAutofit/>
          </a:bodyPr>
          <a:lstStyle/>
          <a:p>
            <a:r>
              <a:rPr lang="en-US" dirty="0"/>
              <a:t>Alimony under new or modified* orders after December 31, 2018</a:t>
            </a:r>
          </a:p>
          <a:p>
            <a:pPr lvl="1"/>
            <a:r>
              <a:rPr lang="en-US" dirty="0"/>
              <a:t>Alimony received not taxable</a:t>
            </a:r>
          </a:p>
          <a:p>
            <a:pPr lvl="2"/>
            <a:r>
              <a:rPr lang="en-US" dirty="0"/>
              <a:t>No longer compensation for IRA purposes</a:t>
            </a:r>
          </a:p>
          <a:p>
            <a:pPr lvl="1"/>
            <a:r>
              <a:rPr lang="en-US" dirty="0"/>
              <a:t>Alimony payments not deductible</a:t>
            </a:r>
          </a:p>
          <a:p>
            <a:pPr marL="169069" indent="-169069">
              <a:buNone/>
            </a:pPr>
            <a:r>
              <a:rPr lang="en-US" sz="2100" dirty="0"/>
              <a:t>* Modification must specifically state that new law provisions apply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2E2A894-17F9-4A75-A623-5BBE4A4A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for 2019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A3C80-7D7F-4A13-8D6F-AE7DF08AC87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8900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CD30F6-5DD3-4597-8BE6-27DF019FF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61623-DB8C-47AD-97B0-40170DB6832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250925"/>
          </a:xfrm>
        </p:spPr>
        <p:txBody>
          <a:bodyPr>
            <a:normAutofit/>
          </a:bodyPr>
          <a:lstStyle/>
          <a:p>
            <a:r>
              <a:rPr lang="en-US" dirty="0"/>
              <a:t>Alimony under pre-2019 orders are grandfathered</a:t>
            </a:r>
          </a:p>
          <a:p>
            <a:pPr lvl="1"/>
            <a:r>
              <a:rPr lang="en-US" dirty="0"/>
              <a:t>Alimony received continues to be taxable</a:t>
            </a:r>
          </a:p>
          <a:p>
            <a:pPr lvl="2"/>
            <a:r>
              <a:rPr lang="en-US" dirty="0"/>
              <a:t>Compensation for IRA purposes  </a:t>
            </a:r>
          </a:p>
          <a:p>
            <a:pPr lvl="1"/>
            <a:r>
              <a:rPr lang="en-US" dirty="0"/>
              <a:t>Alimony payments continue to be deductible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2E2A894-17F9-4A75-A623-5BBE4A4A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for 2019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A1125-A701-4736-B66A-F938AC161F4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4481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5D60267-F055-4E28-BAF1-C2C287B809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Spousal support under separation or divorce instrument</a:t>
            </a:r>
          </a:p>
          <a:p>
            <a:r>
              <a:rPr lang="en-US" altLang="en-US" dirty="0"/>
              <a:t>Usually stops if recipient remarries, may stop sooner</a:t>
            </a:r>
          </a:p>
          <a:p>
            <a:r>
              <a:rPr lang="en-US" altLang="en-US" dirty="0"/>
              <a:t>Not subject to change based on factors such as age of a child </a:t>
            </a:r>
          </a:p>
          <a:p>
            <a:pPr lvl="1"/>
            <a:r>
              <a:rPr lang="en-US" altLang="en-US" dirty="0"/>
              <a:t>Child/family support is </a:t>
            </a:r>
            <a:r>
              <a:rPr lang="en-US" altLang="en-US"/>
              <a:t>not alimony</a:t>
            </a:r>
            <a:endParaRPr lang="en-US" alt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Alimony Defined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FB886F-B266-47CB-8449-365325F398DD}"/>
              </a:ext>
            </a:extLst>
          </p:cNvPr>
          <p:cNvSpPr/>
          <p:nvPr/>
        </p:nvSpPr>
        <p:spPr>
          <a:xfrm>
            <a:off x="7086600" y="1688627"/>
            <a:ext cx="1657351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>
                <a:cs typeface="Calibri"/>
              </a:rPr>
              <a:t>Pub 4012 Tab E</a:t>
            </a:r>
            <a:endParaRPr lang="en-US" sz="165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C1689-28F9-4CC0-89E9-A3532104ED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83297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35D60267-F055-4E28-BAF1-C2C287B809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Verify information in Intake Booklet</a:t>
            </a:r>
            <a:endParaRPr lang="en-US" dirty="0"/>
          </a:p>
          <a:p>
            <a:r>
              <a:rPr lang="en-US" altLang="en-US" dirty="0"/>
              <a:t>Look at prior year return</a:t>
            </a:r>
          </a:p>
          <a:p>
            <a:pPr lvl="1"/>
            <a:r>
              <a:rPr lang="en-US" altLang="en-US" dirty="0"/>
              <a:t>Alimony income?</a:t>
            </a:r>
          </a:p>
          <a:p>
            <a:r>
              <a:rPr lang="en-US" altLang="en-US" dirty="0"/>
              <a:t>Confirm “required by divorce decree or separation instrument” and payment not child support</a:t>
            </a:r>
          </a:p>
          <a:p>
            <a:r>
              <a:rPr lang="en-US" altLang="en-US" dirty="0"/>
              <a:t>Taxpayer needs to provide information of actual amount received in the current tax year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Alimony Received</a:t>
            </a:r>
            <a:endParaRPr lang="en-US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49AF36-3A0B-427C-A5C8-960DB82E42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48412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altLang="en-US" dirty="0"/>
              <a:t>Not earned income for EIC</a:t>
            </a:r>
          </a:p>
          <a:p>
            <a:pPr>
              <a:defRPr/>
            </a:pPr>
            <a:r>
              <a:rPr lang="en-US" altLang="en-US" dirty="0"/>
              <a:t>Not earned income for child tax credit</a:t>
            </a:r>
          </a:p>
          <a:p>
            <a:pPr>
              <a:defRPr/>
            </a:pPr>
            <a:r>
              <a:rPr lang="en-US" altLang="en-US" dirty="0"/>
              <a:t>Not earned income for dependent care credit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altLang="en-US" dirty="0"/>
              <a:t>But </a:t>
            </a:r>
            <a:r>
              <a:rPr lang="en-US" altLang="en-US" b="1" dirty="0"/>
              <a:t>is</a:t>
            </a:r>
            <a:r>
              <a:rPr lang="en-US" altLang="en-US" dirty="0"/>
              <a:t> “compensation” for IRA Contributions (when grandfathered pre-2019 rules apply)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/>
              <a:t>Alimony Received</a:t>
            </a:r>
            <a:endParaRPr lang="en-US" altLang="en-US" sz="1238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E21A1-52B7-4D11-A8EC-7040CD47611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05359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Taxpayers paying alimony typically aware of tax benefit</a:t>
            </a:r>
          </a:p>
          <a:p>
            <a:r>
              <a:rPr lang="en-US" dirty="0"/>
              <a:t>Verify</a:t>
            </a:r>
          </a:p>
          <a:p>
            <a:pPr lvl="1"/>
            <a:r>
              <a:rPr lang="en-US" dirty="0"/>
              <a:t>All child support payments paid</a:t>
            </a:r>
          </a:p>
          <a:p>
            <a:pPr lvl="1"/>
            <a:r>
              <a:rPr lang="en-US" dirty="0"/>
              <a:t>Amount deducted is only alimony portion </a:t>
            </a:r>
          </a:p>
          <a:p>
            <a:r>
              <a:rPr lang="en-US" dirty="0"/>
              <a:t>Enter total amount paid in Deductions &gt; Adjustments &gt; Alimony paid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Alimony Paid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10DA0B-5F7D-4D5F-A15E-806480F1051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74169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35D60267-F055-4E28-BAF1-C2C287B8094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Review prior year return for alimony paid or received </a:t>
            </a:r>
          </a:p>
          <a:p>
            <a:r>
              <a:rPr lang="en-US" altLang="en-US" dirty="0"/>
              <a:t>Confirm “required by divorce decree or separation instrument” and not child support</a:t>
            </a:r>
          </a:p>
          <a:p>
            <a:r>
              <a:rPr lang="en-US" altLang="en-US" dirty="0"/>
              <a:t>Verify amount per taxpayer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Quality Review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253F0-0F8B-4556-ADDE-7F300848D0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248783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12</TotalTime>
  <Words>526</Words>
  <Application>Microsoft Office PowerPoint</Application>
  <PresentationFormat>On-screen Show (4:3)</PresentationFormat>
  <Paragraphs>118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Default Theme</vt:lpstr>
      <vt:lpstr>Alimony Income</vt:lpstr>
      <vt:lpstr>Lesson Topics</vt:lpstr>
      <vt:lpstr>New for 2019</vt:lpstr>
      <vt:lpstr>New for 2019</vt:lpstr>
      <vt:lpstr>Alimony Defined</vt:lpstr>
      <vt:lpstr>Alimony Received</vt:lpstr>
      <vt:lpstr>Alimony Received</vt:lpstr>
      <vt:lpstr>Alimony Paid</vt:lpstr>
      <vt:lpstr>Quality Review</vt:lpstr>
      <vt:lpstr>Quality Review</vt:lpstr>
      <vt:lpstr>Taxpayer Summary</vt:lpstr>
      <vt:lpstr>Alimony –  Comprehensive Topic Community Property State</vt:lpstr>
      <vt:lpstr>Alimony Received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2019-11-27T21:31:19Z</dcterms:modified>
</cp:coreProperties>
</file>